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359" r:id="rId2"/>
    <p:sldId id="299" r:id="rId3"/>
    <p:sldId id="301" r:id="rId4"/>
    <p:sldId id="345" r:id="rId5"/>
    <p:sldId id="339" r:id="rId6"/>
    <p:sldId id="340" r:id="rId7"/>
    <p:sldId id="302" r:id="rId8"/>
    <p:sldId id="351" r:id="rId9"/>
    <p:sldId id="357" r:id="rId10"/>
    <p:sldId id="358" r:id="rId11"/>
    <p:sldId id="303" r:id="rId12"/>
    <p:sldId id="307" r:id="rId13"/>
    <p:sldId id="342" r:id="rId14"/>
    <p:sldId id="309" r:id="rId15"/>
    <p:sldId id="349" r:id="rId16"/>
    <p:sldId id="312" r:id="rId17"/>
    <p:sldId id="313" r:id="rId18"/>
    <p:sldId id="314" r:id="rId19"/>
    <p:sldId id="315" r:id="rId20"/>
    <p:sldId id="316" r:id="rId21"/>
    <p:sldId id="355" r:id="rId22"/>
    <p:sldId id="353" r:id="rId23"/>
    <p:sldId id="352" r:id="rId24"/>
    <p:sldId id="354" r:id="rId25"/>
    <p:sldId id="356" r:id="rId26"/>
    <p:sldId id="319" r:id="rId27"/>
  </p:sldIdLst>
  <p:sldSz cx="9144000" cy="6858000" type="screen4x3"/>
  <p:notesSz cx="6669088" cy="9928225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2C7AFD-EA96-4EAF-8357-1C54521134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616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D17DDBC-5BEA-48EA-9ECA-53BB51D40DB3}" type="datetimeFigureOut">
              <a:rPr lang="en-US"/>
              <a:pPr>
                <a:defRPr/>
              </a:pPr>
              <a:t>12/1/2014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590ABD0-1B73-49E5-9306-2268A09DC06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8344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6B2A3-0A0C-499E-9F17-AEF11F049381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Topic 5: Managed Investments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90379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Ensure you review s912a</a:t>
            </a:r>
            <a:r>
              <a:rPr lang="en-US" baseline="0" dirty="0" smtClean="0"/>
              <a:t> of the Corporations Act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90ABD0-1B73-49E5-9306-2268A09DC060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905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Murd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7XXX-Powerpoint Template_1_p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68425"/>
            <a:ext cx="7772400" cy="1470025"/>
          </a:xfrm>
        </p:spPr>
        <p:txBody>
          <a:bodyPr>
            <a:normAutofit/>
          </a:bodyPr>
          <a:lstStyle>
            <a:lvl1pPr>
              <a:defRPr sz="42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00" y="3124200"/>
            <a:ext cx="7772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ody Slides Murd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7XXX-Powerpoint Template_1_p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04665"/>
            <a:ext cx="6046440" cy="1080119"/>
          </a:xfrm>
        </p:spPr>
        <p:txBody>
          <a:bodyPr>
            <a:normAutofit/>
          </a:bodyPr>
          <a:lstStyle>
            <a:lvl1pPr algn="l">
              <a:defRPr sz="3200" b="0" baseline="0">
                <a:effectLst/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Subject Title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7600" y="1700808"/>
            <a:ext cx="7772400" cy="3744416"/>
          </a:xfrm>
        </p:spPr>
        <p:txBody>
          <a:bodyPr>
            <a:normAutofit/>
          </a:bodyPr>
          <a:lstStyle>
            <a:lvl1pPr marL="179388" indent="-179388" algn="l" eaLnBrk="1" latinLnBrk="0" hangingPunct="1">
              <a:buFont typeface="Arial" pitchFamily="34" charset="0"/>
              <a:buNone/>
              <a:defRPr sz="2000" baseline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eaLnBrk="1" latinLnBrk="0" hangingPunct="1">
              <a:buClrTx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79388" indent="177800" algn="l" eaLnBrk="1" latinLnBrk="0" hangingPunct="1">
              <a:buClrTx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79388" indent="-179388" algn="l" eaLnBrk="1" latinLnBrk="0" hangingPunct="1">
              <a:buClrTx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79388" indent="-179388" algn="l" eaLnBrk="1" latinLnBrk="0" hangingPunct="1">
              <a:buClrTx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2108EB6-5CBB-4131-8463-652077019D9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cs.asn.a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futureofadvice.treasury.gov.au/content/Content.aspx?doc=faq_adviser.ht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980728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600" b="1" dirty="0" smtClean="0"/>
              <a:t>FINANCE </a:t>
            </a:r>
            <a:r>
              <a:rPr lang="en-US" sz="3600" b="1" dirty="0" smtClean="0"/>
              <a:t>LAW</a:t>
            </a:r>
          </a:p>
          <a:p>
            <a:r>
              <a:rPr lang="en-US" sz="3600" b="1" dirty="0" smtClean="0"/>
              <a:t>Topic </a:t>
            </a:r>
            <a:r>
              <a:rPr lang="en-US" sz="3600" b="1" dirty="0" smtClean="0"/>
              <a:t>6: </a:t>
            </a:r>
            <a:r>
              <a:rPr lang="en-US" sz="3600" b="1" dirty="0" smtClean="0"/>
              <a:t>Australian Financial Services Licensees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dirty="0" smtClean="0"/>
          </a:p>
          <a:p>
            <a:endParaRPr lang="en-AU" dirty="0"/>
          </a:p>
        </p:txBody>
      </p:sp>
      <p:pic>
        <p:nvPicPr>
          <p:cNvPr id="1027" name="Picture 3" descr="C:\Users\Jacqui\AppData\Local\Microsoft\Windows\Temporary Internet Files\Content.IE5\1EZAK01W\MC9003832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293096"/>
            <a:ext cx="1689100" cy="183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/>
            </a:r>
            <a:br>
              <a:rPr lang="en-AU" sz="4000" dirty="0" smtClean="0"/>
            </a:br>
            <a:r>
              <a:rPr lang="en-AU" dirty="0" smtClean="0"/>
              <a:t>Representatives</a:t>
            </a:r>
            <a:br>
              <a:rPr lang="en-AU" dirty="0" smtClean="0"/>
            </a:br>
            <a:endParaRPr lang="en-US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/>
            <a:r>
              <a:rPr lang="en-AU" dirty="0" smtClean="0"/>
              <a:t>Licensees are liable for losses caused by Reps even if the Reps acts/operates outside of their authority</a:t>
            </a:r>
          </a:p>
          <a:p>
            <a:pPr lvl="1"/>
            <a:r>
              <a:rPr lang="en-AU" sz="1400" i="1" dirty="0" smtClean="0"/>
              <a:t>Newman v Financial Wisdom</a:t>
            </a:r>
          </a:p>
          <a:p>
            <a:pPr eaLnBrk="1" hangingPunct="1"/>
            <a:endParaRPr lang="en-AU" dirty="0" smtClean="0"/>
          </a:p>
          <a:p>
            <a:pPr eaLnBrk="1" hangingPunct="1"/>
            <a:r>
              <a:rPr lang="en-AU" dirty="0" smtClean="0"/>
              <a:t>Offence to pretend to be a Licensee / Rep </a:t>
            </a:r>
            <a:endParaRPr lang="en-US" sz="1800" dirty="0" smtClean="0"/>
          </a:p>
          <a:p>
            <a:pPr eaLnBrk="1" hangingPunct="1"/>
            <a:endParaRPr lang="en-AU" dirty="0" smtClean="0"/>
          </a:p>
          <a:p>
            <a:pPr marL="0" indent="0" eaLnBrk="1" hangingPunct="1"/>
            <a:r>
              <a:rPr lang="en-AU" dirty="0" smtClean="0"/>
              <a:t>ASIC keeps a public register of Licensees and Authorised Reps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0AB5AE7C-E9BF-4D50-B396-518986F00328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/>
            </a:r>
            <a:br>
              <a:rPr lang="en-AU" sz="4000" dirty="0" smtClean="0"/>
            </a:br>
            <a:r>
              <a:rPr lang="en-AU" sz="4000" dirty="0" smtClean="0"/>
              <a:t>Australian Financial Services Licence  </a:t>
            </a:r>
            <a:br>
              <a:rPr lang="en-AU" sz="4000" dirty="0" smtClean="0"/>
            </a:br>
            <a:endParaRPr lang="en-US" sz="4000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AU" sz="2600" dirty="0" smtClean="0"/>
              <a:t>ASIC </a:t>
            </a:r>
            <a:r>
              <a:rPr lang="en-AU" sz="2600" u="sng" dirty="0" smtClean="0"/>
              <a:t>must</a:t>
            </a:r>
            <a:r>
              <a:rPr lang="en-AU" sz="2600" dirty="0" smtClean="0"/>
              <a:t> issue an AFSL for the relevant services unless applicant:</a:t>
            </a:r>
          </a:p>
          <a:p>
            <a:pPr eaLnBrk="1" hangingPunct="1"/>
            <a:endParaRPr lang="en-AU" sz="2600" dirty="0" smtClean="0"/>
          </a:p>
          <a:p>
            <a:pPr lvl="1" eaLnBrk="1" hangingPunct="1"/>
            <a:r>
              <a:rPr lang="en-AU" sz="2600" dirty="0" smtClean="0"/>
              <a:t>Is not of good character or </a:t>
            </a:r>
          </a:p>
          <a:p>
            <a:pPr lvl="1" eaLnBrk="1" hangingPunct="1"/>
            <a:r>
              <a:rPr lang="en-AU" sz="2600" dirty="0" smtClean="0"/>
              <a:t>ASIC is of the view that they won’t comply with obligations in s912A</a:t>
            </a:r>
          </a:p>
          <a:p>
            <a:endParaRPr lang="en-AU" sz="2600" dirty="0" smtClean="0"/>
          </a:p>
          <a:p>
            <a:pPr marL="0" indent="0"/>
            <a:r>
              <a:rPr lang="en-AU" sz="2600" dirty="0" smtClean="0"/>
              <a:t>Licences issued are subject to conditions* which are customised to the licensees scope of authorisations</a:t>
            </a:r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>
              <a:buNone/>
            </a:pPr>
            <a:r>
              <a:rPr lang="en-AU" sz="1600" dirty="0" smtClean="0"/>
              <a:t>	*Additional optional reading: Corporations Regulations, r7.6.04; ASIC, </a:t>
            </a:r>
            <a:r>
              <a:rPr lang="en-AU" sz="1600" i="1" dirty="0" smtClean="0"/>
              <a:t>Pro Forma 209</a:t>
            </a:r>
            <a:r>
              <a:rPr lang="en-AU" sz="1600" dirty="0" smtClean="0"/>
              <a:t>: </a:t>
            </a:r>
            <a:r>
              <a:rPr lang="en-AU" sz="1600" i="1" dirty="0" smtClean="0"/>
              <a:t>Australian financial services licence conditions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38F160D6-154D-4898-AC6D-D51CE187B1F9}" type="slidenum">
              <a:rPr lang="en-US" smtClean="0"/>
              <a:pPr/>
              <a:t>11</a:t>
            </a:fld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5"/>
            <a:ext cx="7774632" cy="1080119"/>
          </a:xfrm>
        </p:spPr>
        <p:txBody>
          <a:bodyPr>
            <a:normAutofit fontScale="90000"/>
          </a:bodyPr>
          <a:lstStyle/>
          <a:p>
            <a:r>
              <a:rPr lang="en-AU" sz="4000" dirty="0" smtClean="0"/>
              <a:t/>
            </a:r>
            <a:br>
              <a:rPr lang="en-AU" sz="4000" dirty="0" smtClean="0"/>
            </a:br>
            <a:r>
              <a:rPr lang="en-AU" sz="4000" dirty="0" smtClean="0"/>
              <a:t>Australian Financial Services Licence obligations </a:t>
            </a:r>
            <a:r>
              <a:rPr lang="en-AU" sz="2200" dirty="0" smtClean="0"/>
              <a:t>( CA s912A)</a:t>
            </a:r>
            <a:br>
              <a:rPr lang="en-AU" sz="2200" dirty="0" smtClean="0"/>
            </a:br>
            <a:endParaRPr lang="en-US" sz="2200" dirty="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AU" sz="2800" dirty="0" smtClean="0"/>
          </a:p>
          <a:p>
            <a:pPr eaLnBrk="1" hangingPunct="1">
              <a:lnSpc>
                <a:spcPct val="90000"/>
              </a:lnSpc>
            </a:pPr>
            <a:r>
              <a:rPr lang="en-AU" sz="2800" dirty="0" smtClean="0"/>
              <a:t>Licensee must:</a:t>
            </a:r>
          </a:p>
          <a:p>
            <a:pPr eaLnBrk="1" hangingPunct="1">
              <a:lnSpc>
                <a:spcPct val="90000"/>
              </a:lnSpc>
            </a:pPr>
            <a:endParaRPr lang="en-AU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AU" sz="2400" dirty="0" smtClean="0"/>
              <a:t>Ensure services are provided efficiently, honestly &amp; fairly  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AU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Have procedures to manage ‘conflicts of interest’</a:t>
            </a:r>
          </a:p>
          <a:p>
            <a:pPr marL="355600" lvl="2" indent="-173038">
              <a:lnSpc>
                <a:spcPct val="90000"/>
              </a:lnSpc>
            </a:pPr>
            <a:r>
              <a:rPr lang="en-US" sz="2000" dirty="0" smtClean="0"/>
              <a:t>Interest of client inconsistent with interests of Licensee / Reps</a:t>
            </a:r>
            <a:r>
              <a:rPr lang="en-US" dirty="0" smtClean="0"/>
              <a:t>*</a:t>
            </a:r>
          </a:p>
          <a:p>
            <a:pPr lvl="2">
              <a:lnSpc>
                <a:spcPct val="90000"/>
              </a:lnSpc>
            </a:pPr>
            <a:endParaRPr lang="en-US" dirty="0" smtClean="0"/>
          </a:p>
          <a:p>
            <a:pPr lvl="2">
              <a:lnSpc>
                <a:spcPct val="90000"/>
              </a:lnSpc>
              <a:buNone/>
            </a:pPr>
            <a:r>
              <a:rPr lang="en-US" sz="2400" dirty="0" smtClean="0"/>
              <a:t>	</a:t>
            </a:r>
          </a:p>
          <a:p>
            <a:pPr lvl="2">
              <a:lnSpc>
                <a:spcPct val="90000"/>
              </a:lnSpc>
              <a:buNone/>
            </a:pPr>
            <a:endParaRPr lang="en-US" sz="2400" dirty="0" smtClean="0"/>
          </a:p>
          <a:p>
            <a:pPr lvl="2">
              <a:lnSpc>
                <a:spcPct val="90000"/>
              </a:lnSpc>
              <a:buNone/>
            </a:pPr>
            <a:r>
              <a:rPr lang="en-US" sz="1600" dirty="0" smtClean="0"/>
              <a:t>	</a:t>
            </a:r>
          </a:p>
          <a:p>
            <a:pPr lvl="2">
              <a:lnSpc>
                <a:spcPct val="90000"/>
              </a:lnSpc>
              <a:buNone/>
            </a:pPr>
            <a:endParaRPr lang="en-US" sz="1600" dirty="0" smtClean="0"/>
          </a:p>
          <a:p>
            <a:pPr lvl="2">
              <a:lnSpc>
                <a:spcPct val="90000"/>
              </a:lnSpc>
              <a:buNone/>
            </a:pPr>
            <a:r>
              <a:rPr lang="en-US" sz="1600" dirty="0" smtClean="0"/>
              <a:t>*Source: ASIC RGPS [181.15] </a:t>
            </a:r>
            <a:r>
              <a:rPr lang="en-US" sz="1600" i="1" dirty="0" smtClean="0"/>
              <a:t>Licensing: Managing Conflicts of Interest</a:t>
            </a:r>
          </a:p>
          <a:p>
            <a:pPr lvl="2">
              <a:lnSpc>
                <a:spcPct val="90000"/>
              </a:lnSpc>
            </a:pPr>
            <a:endParaRPr lang="en-US" dirty="0" smtClean="0"/>
          </a:p>
          <a:p>
            <a:pPr lvl="2">
              <a:lnSpc>
                <a:spcPct val="90000"/>
              </a:lnSpc>
            </a:pPr>
            <a:endParaRPr lang="en-AU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7642A96B-3556-4D6F-AE50-23AFB172D61E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8134672" cy="1080119"/>
          </a:xfrm>
        </p:spPr>
        <p:txBody>
          <a:bodyPr>
            <a:normAutofit fontScale="90000"/>
          </a:bodyPr>
          <a:lstStyle/>
          <a:p>
            <a:r>
              <a:rPr lang="en-AU" sz="4400" dirty="0" smtClean="0"/>
              <a:t>Australian Financial Services Licence obligations </a:t>
            </a:r>
            <a:r>
              <a:rPr lang="en-AU" sz="2800" dirty="0" smtClean="0"/>
              <a:t>(s912A)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687600" y="1700808"/>
            <a:ext cx="7772400" cy="44644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Licensee must ensure that is complies with:</a:t>
            </a:r>
            <a:endParaRPr lang="en-AU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licence conditions</a:t>
            </a:r>
            <a:endParaRPr lang="en-AU" dirty="0" smtClean="0"/>
          </a:p>
          <a:p>
            <a:pPr lvl="1">
              <a:lnSpc>
                <a:spcPct val="90000"/>
              </a:lnSpc>
            </a:pPr>
            <a:r>
              <a:rPr lang="en-AU" dirty="0" smtClean="0"/>
              <a:t>financial services laws &amp; ensure that its Reps also comply </a:t>
            </a:r>
          </a:p>
          <a:p>
            <a:pPr>
              <a:lnSpc>
                <a:spcPct val="90000"/>
              </a:lnSpc>
            </a:pPr>
            <a:endParaRPr lang="en-AU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Licensee must ensure:</a:t>
            </a:r>
            <a:endParaRPr lang="en-AU" dirty="0" smtClean="0"/>
          </a:p>
          <a:p>
            <a:pPr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AU" dirty="0" smtClean="0"/>
              <a:t>its Reps are adequately trained / competent to deliver financial service/financial product advice</a:t>
            </a:r>
          </a:p>
          <a:p>
            <a:pPr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US" dirty="0" smtClean="0"/>
              <a:t>it has adequate resources </a:t>
            </a:r>
          </a:p>
          <a:p>
            <a:pPr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US" dirty="0" smtClean="0"/>
              <a:t>it has procedures to manage risk and an appropriate compliance program in place</a:t>
            </a:r>
          </a:p>
          <a:p>
            <a:pPr>
              <a:lnSpc>
                <a:spcPct val="90000"/>
              </a:lnSpc>
              <a:buClrTx/>
              <a:buFont typeface="Arial" pitchFamily="34" charset="0"/>
              <a:buChar char="•"/>
            </a:pPr>
            <a:r>
              <a:rPr lang="en-AU" dirty="0" smtClean="0"/>
              <a:t>be a member of an ASIC approved dispute resolution scheme – e.g. (</a:t>
            </a:r>
            <a:r>
              <a:rPr lang="en-AU" dirty="0" smtClean="0">
                <a:hlinkClick r:id="rId2"/>
              </a:rPr>
              <a:t>www.fos.org.au</a:t>
            </a:r>
            <a:r>
              <a:rPr lang="en-AU" dirty="0" smtClean="0"/>
              <a:t>)</a:t>
            </a:r>
          </a:p>
          <a:p>
            <a:pPr>
              <a:buNone/>
            </a:pP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5"/>
            <a:ext cx="7630616" cy="10801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>Australian Financial Services Licence obligations </a:t>
            </a:r>
            <a:r>
              <a:rPr lang="en-AU" sz="2200" dirty="0" smtClean="0"/>
              <a:t>(ss 912B-E)</a:t>
            </a:r>
            <a:endParaRPr lang="en-US" sz="2200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en-AU" dirty="0" smtClean="0"/>
              <a:t>Have ASIC approved professional indemnity insurance </a:t>
            </a:r>
            <a:r>
              <a:rPr lang="en-AU" sz="1600" dirty="0" smtClean="0"/>
              <a:t>(s912B)</a:t>
            </a:r>
            <a:endParaRPr lang="en-US" sz="1600" dirty="0" smtClean="0"/>
          </a:p>
          <a:p>
            <a:pPr>
              <a:buClrTx/>
              <a:buFont typeface="Arial" pitchFamily="34" charset="0"/>
              <a:buChar char="•"/>
            </a:pPr>
            <a:endParaRPr lang="en-AU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en-AU" dirty="0" smtClean="0"/>
              <a:t>Notify ASIC of any breach of s912A/B </a:t>
            </a:r>
            <a:r>
              <a:rPr lang="en-US" dirty="0" smtClean="0"/>
              <a:t> </a:t>
            </a:r>
            <a:endParaRPr lang="en-AU" dirty="0" smtClean="0"/>
          </a:p>
          <a:p>
            <a:pPr>
              <a:buClrTx/>
              <a:buFont typeface="Arial" pitchFamily="34" charset="0"/>
              <a:buChar char="•"/>
            </a:pPr>
            <a:endParaRPr lang="en-AU" dirty="0" smtClean="0"/>
          </a:p>
          <a:p>
            <a:pPr>
              <a:buClrTx/>
              <a:buFont typeface="Arial" pitchFamily="34" charset="0"/>
              <a:buChar char="•"/>
            </a:pPr>
            <a:r>
              <a:rPr lang="en-AU" dirty="0" smtClean="0"/>
              <a:t>Assist ASIC in checking its compliance with </a:t>
            </a:r>
            <a:r>
              <a:rPr lang="en-AU" i="1" dirty="0" smtClean="0"/>
              <a:t>Act</a:t>
            </a:r>
            <a:r>
              <a:rPr lang="en-AU" dirty="0" smtClean="0"/>
              <a:t> </a:t>
            </a:r>
            <a:r>
              <a:rPr lang="en-US" dirty="0" smtClean="0"/>
              <a:t> </a:t>
            </a:r>
            <a:endParaRPr lang="en-AU" dirty="0" smtClean="0"/>
          </a:p>
          <a:p>
            <a:pPr eaLnBrk="1" hangingPunct="1"/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CD8F1DB2-4F2B-4AEF-8D65-3F12DC0295DC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ASIC comment 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endParaRPr lang="en-AU" dirty="0" smtClean="0"/>
          </a:p>
          <a:p>
            <a:r>
              <a:rPr lang="en-AU" dirty="0" smtClean="0"/>
              <a:t>‘</a:t>
            </a:r>
            <a:r>
              <a:rPr lang="en-AU" sz="2400" dirty="0" smtClean="0"/>
              <a:t>The primary goals of the licensing regime and the general obligations… are to promote: </a:t>
            </a:r>
          </a:p>
          <a:p>
            <a:pPr marL="355600" lvl="2" indent="1588">
              <a:buAutoNum type="alphaLcParenBoth"/>
            </a:pPr>
            <a:r>
              <a:rPr lang="en-AU" sz="2400" dirty="0" smtClean="0"/>
              <a:t>Consumer confidence in using financial services; and </a:t>
            </a:r>
          </a:p>
          <a:p>
            <a:pPr marL="355600" lvl="2" indent="1588">
              <a:buNone/>
            </a:pPr>
            <a:endParaRPr lang="en-AU" sz="2400" dirty="0" smtClean="0"/>
          </a:p>
          <a:p>
            <a:pPr marL="355600" lvl="2" indent="1588">
              <a:buNone/>
            </a:pPr>
            <a:r>
              <a:rPr lang="en-AU" sz="2400" dirty="0" smtClean="0"/>
              <a:t>(b) The provision of efficient, honest and fair financial services by licensees and their representatives’. 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pPr>
              <a:buNone/>
            </a:pPr>
            <a:endParaRPr lang="en-AU" sz="1600" dirty="0" smtClean="0"/>
          </a:p>
          <a:p>
            <a:pPr>
              <a:buNone/>
            </a:pPr>
            <a:r>
              <a:rPr lang="en-AU" sz="1600" dirty="0" smtClean="0"/>
              <a:t>ASIC RG 104.11</a:t>
            </a:r>
            <a:endParaRPr lang="en-AU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>Cancellation or suspension of AFSL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ASIC can cancel or suspend an AFSL if</a:t>
            </a:r>
          </a:p>
          <a:p>
            <a:pPr lvl="1" eaLnBrk="1" hangingPunct="1"/>
            <a:r>
              <a:rPr lang="en-AU" dirty="0" smtClean="0"/>
              <a:t> Licensee is:</a:t>
            </a:r>
          </a:p>
          <a:p>
            <a:pPr lvl="2" eaLnBrk="1" hangingPunct="1"/>
            <a:r>
              <a:rPr lang="en-AU" dirty="0" smtClean="0"/>
              <a:t>Insolvent</a:t>
            </a:r>
          </a:p>
          <a:p>
            <a:pPr lvl="2" eaLnBrk="1" hangingPunct="1"/>
            <a:r>
              <a:rPr lang="en-AU" dirty="0" smtClean="0"/>
              <a:t>Convicted of serious fraud</a:t>
            </a:r>
            <a:endParaRPr lang="en-US" dirty="0" smtClean="0"/>
          </a:p>
          <a:p>
            <a:pPr lvl="2" eaLnBrk="1" hangingPunct="1"/>
            <a:r>
              <a:rPr lang="en-US" dirty="0" smtClean="0"/>
              <a:t>Has/will not comply with s912A obligations </a:t>
            </a:r>
          </a:p>
          <a:p>
            <a:pPr lvl="2" eaLnBrk="1" hangingPunct="1"/>
            <a:r>
              <a:rPr lang="en-US" dirty="0" smtClean="0"/>
              <a:t>No longer of good character </a:t>
            </a:r>
          </a:p>
          <a:p>
            <a:pPr lvl="2" eaLnBrk="1" hangingPunct="1"/>
            <a:r>
              <a:rPr lang="en-US" dirty="0" smtClean="0"/>
              <a:t>Banned or disqualified</a:t>
            </a:r>
          </a:p>
          <a:p>
            <a:pPr lvl="2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Licence application is found to be misleading 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7E2C02A1-C9EC-4ECA-9DC0-E630C5C8E223}" type="slidenum">
              <a:rPr lang="en-US" smtClean="0"/>
              <a:pPr/>
              <a:t>16</a:t>
            </a:fld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Banning orders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written order prohibiting provision of financial services:</a:t>
            </a:r>
          </a:p>
          <a:p>
            <a:pPr eaLnBrk="1" hangingPunct="1"/>
            <a:endParaRPr lang="en-US" dirty="0" smtClean="0"/>
          </a:p>
          <a:p>
            <a:pPr lvl="2" eaLnBrk="1" hangingPunct="1"/>
            <a:r>
              <a:rPr lang="en-US" dirty="0" smtClean="0"/>
              <a:t>May apply to some or all services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r>
              <a:rPr lang="en-US" dirty="0" smtClean="0"/>
              <a:t>Only apply in specified circumstances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r>
              <a:rPr lang="en-US" dirty="0" smtClean="0"/>
              <a:t>Be permanent or for a specified period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47F168A1-FAC4-43E0-B521-F925CE963532}" type="slidenum">
              <a:rPr lang="en-US" smtClean="0"/>
              <a:pPr/>
              <a:t>17</a:t>
            </a:fld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Banning orders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ASIC may issue if it:</a:t>
            </a:r>
          </a:p>
          <a:p>
            <a:pPr lvl="1" eaLnBrk="1" hangingPunct="1"/>
            <a:r>
              <a:rPr lang="en-US" dirty="0" smtClean="0"/>
              <a:t>Suspends / cancels AFSL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Licensee / Rep </a:t>
            </a:r>
          </a:p>
          <a:p>
            <a:pPr lvl="2" eaLnBrk="1" hangingPunct="1"/>
            <a:r>
              <a:rPr lang="en-US" dirty="0" smtClean="0"/>
              <a:t>Insolvent </a:t>
            </a:r>
          </a:p>
          <a:p>
            <a:pPr lvl="2" eaLnBrk="1" hangingPunct="1"/>
            <a:r>
              <a:rPr lang="en-US" dirty="0" smtClean="0"/>
              <a:t>Convicted of fraud</a:t>
            </a:r>
          </a:p>
          <a:p>
            <a:pPr lvl="2" eaLnBrk="1" hangingPunct="1"/>
            <a:r>
              <a:rPr lang="en-US" dirty="0" smtClean="0"/>
              <a:t>Has / will not comply law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AU" dirty="0" smtClean="0"/>
              <a:t>ASIC keeps a public register of banned persons</a:t>
            </a: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09159608-C3CA-4C4B-BB11-DC24BE16C556}" type="slidenum">
              <a:rPr lang="en-US" smtClean="0"/>
              <a:pPr/>
              <a:t>18</a:t>
            </a:fld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ASIC comment*</a:t>
            </a:r>
            <a:endParaRPr lang="en-US" dirty="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“[W]e are likely to suspend or cancel …  an AFS license or ban a person where we have serious concerns about the person, or the way their business is being … conducted. This is particularly so … where there is a need to protect the public”*</a:t>
            </a:r>
          </a:p>
          <a:p>
            <a:pPr eaLnBrk="1" hangingPunct="1">
              <a:buFontTx/>
              <a:buNone/>
            </a:pPr>
            <a:r>
              <a:rPr lang="en-US" b="1" dirty="0" smtClean="0"/>
              <a:t>	</a:t>
            </a:r>
          </a:p>
          <a:p>
            <a:pPr eaLnBrk="1" hangingPunct="1">
              <a:buFontTx/>
              <a:buNone/>
            </a:pPr>
            <a:r>
              <a:rPr lang="en-US" b="1" dirty="0" smtClean="0"/>
              <a:t>	</a:t>
            </a:r>
          </a:p>
          <a:p>
            <a:pPr eaLnBrk="1" hangingPunct="1">
              <a:buFontTx/>
              <a:buNone/>
            </a:pPr>
            <a:r>
              <a:rPr lang="en-US" b="1" dirty="0" smtClean="0"/>
              <a:t>	</a:t>
            </a:r>
            <a:r>
              <a:rPr lang="en-US" sz="1800" b="1" dirty="0" smtClean="0"/>
              <a:t>*</a:t>
            </a:r>
            <a:r>
              <a:rPr lang="en-US" sz="1800" dirty="0" smtClean="0"/>
              <a:t> ASIC RG 98, </a:t>
            </a:r>
            <a:r>
              <a:rPr lang="en-US" sz="1800" i="1" dirty="0" smtClean="0"/>
              <a:t>Licensing: Administrative action against financial services providers</a:t>
            </a:r>
            <a:endParaRPr lang="en-US" sz="1800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F55DAC21-ACF2-452D-B47D-EC23D7D0096D}" type="slidenum">
              <a:rPr lang="en-US" smtClean="0"/>
              <a:pPr/>
              <a:t>19</a:t>
            </a:fld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5"/>
            <a:ext cx="7126560" cy="1080119"/>
          </a:xfrm>
        </p:spPr>
        <p:txBody>
          <a:bodyPr/>
          <a:lstStyle/>
          <a:p>
            <a:pPr eaLnBrk="1" hangingPunct="1"/>
            <a:r>
              <a:rPr lang="en-AU" dirty="0" smtClean="0"/>
              <a:t>Learning objectives </a:t>
            </a:r>
            <a:endParaRPr lang="en-US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340768"/>
            <a:ext cx="7772400" cy="482453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AU" sz="1800" dirty="0" smtClean="0"/>
              <a:t>Once you have completed this part of the topic you should understand: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1800" dirty="0" smtClean="0"/>
              <a:t>What are “financial services” and what is meant by “financial product advice”.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1800" dirty="0" smtClean="0"/>
              <a:t>The difference between wholesale &amp; retail clients  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1800" dirty="0" smtClean="0"/>
              <a:t>When an entity or person is required to have an Australian Financial Services Licence (‘AFSL’)  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1800" dirty="0" smtClean="0"/>
              <a:t>What factors ASIC considers when deciding whether or not to issue an AFSL</a:t>
            </a:r>
          </a:p>
          <a:p>
            <a:pPr lvl="1">
              <a:lnSpc>
                <a:spcPct val="90000"/>
              </a:lnSpc>
            </a:pPr>
            <a:r>
              <a:rPr lang="en-AU" sz="1800" dirty="0" smtClean="0"/>
              <a:t>Who are a Licensees’ ‘Representatives’  </a:t>
            </a:r>
          </a:p>
          <a:p>
            <a:pPr lvl="1">
              <a:lnSpc>
                <a:spcPct val="90000"/>
              </a:lnSpc>
            </a:pPr>
            <a:r>
              <a:rPr lang="en-AU" sz="1800" dirty="0" smtClean="0"/>
              <a:t>The obligations of Licensees &amp; Representatives under the </a:t>
            </a:r>
            <a:r>
              <a:rPr lang="en-AU" sz="1800" i="1" dirty="0" smtClean="0"/>
              <a:t>Corporations Act  </a:t>
            </a:r>
            <a:r>
              <a:rPr lang="en-AU" sz="1800" dirty="0" smtClean="0"/>
              <a:t>and the sanctions that apply for non-compliance</a:t>
            </a:r>
            <a:endParaRPr lang="en-AU" sz="18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en-AU" sz="1800" dirty="0" smtClean="0"/>
              <a:t>The consequences of an unlicensed person providing financial services </a:t>
            </a:r>
            <a:endParaRPr lang="en-US" sz="1800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7D7149F3-BF4A-4149-8E75-9B928CEB42D5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5"/>
            <a:ext cx="7558608" cy="1080119"/>
          </a:xfrm>
        </p:spPr>
        <p:txBody>
          <a:bodyPr/>
          <a:lstStyle/>
          <a:p>
            <a:pPr eaLnBrk="1" hangingPunct="1"/>
            <a:r>
              <a:rPr lang="en-US" dirty="0" smtClean="0"/>
              <a:t>Other action ASIC may take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ClrTx/>
              <a:buFont typeface="Arial" pitchFamily="34" charset="0"/>
              <a:buChar char="•"/>
            </a:pPr>
            <a:r>
              <a:rPr lang="en-US" sz="2600" dirty="0" smtClean="0"/>
              <a:t>Variation of AFSL conditions </a:t>
            </a:r>
          </a:p>
          <a:p>
            <a:pPr eaLnBrk="1" hangingPunct="1">
              <a:buClrTx/>
              <a:buFont typeface="Arial" pitchFamily="34" charset="0"/>
              <a:buChar char="•"/>
            </a:pPr>
            <a:endParaRPr lang="en-US" sz="2600" dirty="0" smtClean="0"/>
          </a:p>
          <a:p>
            <a:pPr eaLnBrk="1" hangingPunct="1">
              <a:buClrTx/>
              <a:buFont typeface="Arial" pitchFamily="34" charset="0"/>
              <a:buChar char="•"/>
            </a:pPr>
            <a:r>
              <a:rPr lang="en-US" sz="2600" dirty="0" smtClean="0"/>
              <a:t>Enforceable undertakings</a:t>
            </a:r>
          </a:p>
          <a:p>
            <a:pPr eaLnBrk="1" hangingPunct="1">
              <a:buClrTx/>
              <a:buFont typeface="Arial" pitchFamily="34" charset="0"/>
              <a:buChar char="•"/>
            </a:pPr>
            <a:endParaRPr lang="en-US" sz="2600" dirty="0" smtClean="0"/>
          </a:p>
          <a:p>
            <a:pPr marL="182563" indent="-182563">
              <a:buClrTx/>
              <a:buFont typeface="Arial" pitchFamily="34" charset="0"/>
              <a:buChar char="•"/>
            </a:pPr>
            <a:r>
              <a:rPr lang="en-AU" sz="2600" dirty="0" smtClean="0"/>
              <a:t>If ASIC cancels AFSL / makes a permanent banning order it may apply for a court order disqualifying the person from providing financial services </a:t>
            </a:r>
            <a:endParaRPr lang="en-US" sz="2600" dirty="0" smtClean="0"/>
          </a:p>
          <a:p>
            <a:pPr lvl="1" eaLnBrk="1" hangingPunct="1">
              <a:buFontTx/>
              <a:buNone/>
            </a:pPr>
            <a:endParaRPr lang="en-US" sz="1800" dirty="0" smtClean="0"/>
          </a:p>
          <a:p>
            <a:pPr lvl="1" eaLnBrk="1" hangingPunct="1">
              <a:buFontTx/>
              <a:buNone/>
            </a:pPr>
            <a:endParaRPr lang="en-US" sz="1800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9439E68D-A757-47D7-9827-7B0E5F6E0A7E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i="1" dirty="0" smtClean="0"/>
              <a:t>Future of Financial Advice </a:t>
            </a:r>
            <a:r>
              <a:rPr lang="en-AU" dirty="0" smtClean="0"/>
              <a:t>(‘FOFA’) reforms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AU" sz="2800" dirty="0" smtClean="0"/>
              <a:t>	"We need to send a very clear message through our laws that Australians deserve first-class financial advice. Advice which isn't tainted by commissions or kickbacks, advice which is clearly in their best interests and nobody else's”.</a:t>
            </a:r>
          </a:p>
          <a:p>
            <a:pPr lvl="2">
              <a:buNone/>
            </a:pPr>
            <a:r>
              <a:rPr lang="en-AU" sz="2000" dirty="0" smtClean="0"/>
              <a:t>Minister for Financial Services Chris Bowen </a:t>
            </a:r>
            <a:r>
              <a:rPr lang="en-AU" sz="1000" dirty="0" smtClean="0"/>
              <a:t>(26/4/10)</a:t>
            </a:r>
          </a:p>
          <a:p>
            <a:pPr lvl="2">
              <a:buNone/>
            </a:pPr>
            <a:endParaRPr lang="en-AU" sz="2000" dirty="0" smtClean="0"/>
          </a:p>
          <a:p>
            <a:pPr lvl="2">
              <a:buNone/>
            </a:pPr>
            <a:endParaRPr lang="en-AU" sz="1600" dirty="0" smtClean="0"/>
          </a:p>
          <a:p>
            <a:pPr lvl="2">
              <a:buNone/>
            </a:pPr>
            <a:endParaRPr lang="en-AU" sz="1600" dirty="0" smtClean="0"/>
          </a:p>
          <a:p>
            <a:pPr>
              <a:buNone/>
            </a:pPr>
            <a:r>
              <a:rPr lang="en-AU" sz="1800" dirty="0" smtClean="0"/>
              <a:t>	</a:t>
            </a:r>
            <a:endParaRPr lang="en-AU" sz="1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363699AB-9388-4321-AB2F-E92BB7A8B86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4400" dirty="0" smtClean="0"/>
              <a:t>FOFA reforms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ASIC can now </a:t>
            </a:r>
          </a:p>
          <a:p>
            <a:pPr lvl="1"/>
            <a:r>
              <a:rPr lang="en-AU" dirty="0" smtClean="0"/>
              <a:t>refuse to issue / cancel/suspend a licence where Licensee is likely to contravene their obligations </a:t>
            </a:r>
          </a:p>
          <a:p>
            <a:pPr lvl="2"/>
            <a:r>
              <a:rPr lang="en-AU" dirty="0" smtClean="0"/>
              <a:t>No need to show will contravene or have contravened </a:t>
            </a:r>
          </a:p>
          <a:p>
            <a:pPr lvl="1"/>
            <a:r>
              <a:rPr lang="en-AU" dirty="0" smtClean="0"/>
              <a:t>ban individuals from providing financial services if </a:t>
            </a:r>
          </a:p>
          <a:p>
            <a:pPr lvl="2"/>
            <a:r>
              <a:rPr lang="en-AU" dirty="0" smtClean="0"/>
              <a:t>likely to contravene a financial services law; </a:t>
            </a:r>
          </a:p>
          <a:p>
            <a:pPr lvl="2"/>
            <a:r>
              <a:rPr lang="en-AU" dirty="0" smtClean="0"/>
              <a:t>not of good character</a:t>
            </a:r>
          </a:p>
          <a:p>
            <a:pPr lvl="2"/>
            <a:r>
              <a:rPr lang="en-AU" dirty="0" smtClean="0"/>
              <a:t>not adequately trained / competent</a:t>
            </a:r>
          </a:p>
          <a:p>
            <a:pPr lvl="2"/>
            <a:endParaRPr lang="en-AU" dirty="0" smtClean="0"/>
          </a:p>
          <a:p>
            <a:pPr lvl="2"/>
            <a:endParaRPr lang="en-AU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>Restrictions on use of terminology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700808"/>
            <a:ext cx="7772400" cy="3816424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None/>
            </a:pPr>
            <a:r>
              <a:rPr lang="en-AU" sz="3200" dirty="0" smtClean="0"/>
              <a:t>Offence for Licensees / Authorised Reps to call selves ‘independent’ if they receive:</a:t>
            </a:r>
          </a:p>
          <a:p>
            <a:pPr eaLnBrk="1" hangingPunct="1">
              <a:buNone/>
            </a:pPr>
            <a:endParaRPr lang="en-AU" sz="3200" dirty="0" smtClean="0"/>
          </a:p>
          <a:p>
            <a:pPr lvl="1"/>
            <a:r>
              <a:rPr lang="en-AU" sz="3200" dirty="0" smtClean="0"/>
              <a:t>Commissions</a:t>
            </a:r>
          </a:p>
          <a:p>
            <a:pPr lvl="2"/>
            <a:r>
              <a:rPr lang="en-AU" sz="3200" dirty="0" smtClean="0"/>
              <a:t>Entry &amp; trailing commissions (unless rebated to client)</a:t>
            </a:r>
          </a:p>
          <a:p>
            <a:pPr lvl="1"/>
            <a:r>
              <a:rPr lang="en-AU" sz="3200" dirty="0" smtClean="0"/>
              <a:t>Volume bonuses</a:t>
            </a:r>
          </a:p>
          <a:p>
            <a:pPr lvl="1"/>
            <a:endParaRPr lang="en-AU" sz="3200" dirty="0" smtClean="0"/>
          </a:p>
          <a:p>
            <a:pPr lvl="1"/>
            <a:r>
              <a:rPr lang="en-AU" sz="3200" dirty="0" smtClean="0"/>
              <a:t>Other benefits* from issuers of products which might influence advice</a:t>
            </a:r>
          </a:p>
          <a:p>
            <a:pPr lvl="1"/>
            <a:endParaRPr lang="en-AU" sz="3200" dirty="0" smtClean="0"/>
          </a:p>
          <a:p>
            <a:pPr marL="533400" lvl="0" indent="-533400">
              <a:lnSpc>
                <a:spcPct val="90000"/>
              </a:lnSpc>
              <a:buNone/>
            </a:pPr>
            <a:endParaRPr lang="en-AU" sz="1900" dirty="0" smtClean="0"/>
          </a:p>
          <a:p>
            <a:pPr marL="533400" lvl="0" indent="-533400">
              <a:lnSpc>
                <a:spcPct val="90000"/>
              </a:lnSpc>
              <a:buNone/>
            </a:pPr>
            <a:r>
              <a:rPr lang="en-AU" sz="1900" dirty="0" smtClean="0"/>
              <a:t>	</a:t>
            </a:r>
            <a:r>
              <a:rPr lang="en-AU" sz="1800" dirty="0" smtClean="0"/>
              <a:t>* These non-monetary benefits are often called ‘soft dollar’ benefits. Additional optional reading: </a:t>
            </a:r>
            <a:r>
              <a:rPr lang="en-AU" sz="1800" i="1" dirty="0" smtClean="0"/>
              <a:t>Disclosure of soft dollar benefits: An ASIC research report</a:t>
            </a:r>
            <a:endParaRPr lang="en-AU" sz="1800" dirty="0" smtClean="0"/>
          </a:p>
          <a:p>
            <a:pPr marL="533400" indent="-533400">
              <a:lnSpc>
                <a:spcPct val="90000"/>
              </a:lnSpc>
              <a:buNone/>
            </a:pPr>
            <a:r>
              <a:rPr lang="en-AU" sz="1900" i="1" dirty="0" smtClean="0"/>
              <a:t> </a:t>
            </a:r>
          </a:p>
          <a:p>
            <a:pPr lvl="1" eaLnBrk="1" hangingPunct="1"/>
            <a:endParaRPr lang="en-AU" dirty="0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5D0F46FB-7C91-4FD5-A1D7-8FB4678068FA}" type="slidenum">
              <a:rPr lang="en-US" smtClean="0"/>
              <a:pPr/>
              <a:t>23</a:t>
            </a:fld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3600" dirty="0" smtClean="0"/>
              <a:t>FOFA reforms - ban on conflicted remuneration</a:t>
            </a:r>
            <a:endParaRPr lang="en-AU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marL="0" indent="0"/>
            <a:r>
              <a:rPr lang="en-AU" dirty="0" smtClean="0"/>
              <a:t>Licensees / Authorised Reps can’t receive $/ benefits that could reasonably be expected to influence financial product advice / recommendations given to retail clients.  </a:t>
            </a:r>
          </a:p>
          <a:p>
            <a:pPr marL="0" indent="0"/>
            <a:endParaRPr lang="en-AU" dirty="0" smtClean="0"/>
          </a:p>
          <a:p>
            <a:pPr lvl="1"/>
            <a:r>
              <a:rPr lang="en-AU" dirty="0" smtClean="0"/>
              <a:t>Ban applies to both personal &amp; general advice.</a:t>
            </a:r>
          </a:p>
          <a:p>
            <a:pPr lvl="1"/>
            <a:r>
              <a:rPr lang="en-AU" dirty="0" smtClean="0"/>
              <a:t>Ban doesn’t apply to arrangements entered into pre-July 1 2013.</a:t>
            </a:r>
          </a:p>
          <a:p>
            <a:pPr lvl="1">
              <a:buNone/>
            </a:pPr>
            <a:r>
              <a:rPr lang="en-AU" dirty="0" smtClean="0"/>
              <a:t> 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r>
              <a:rPr lang="en-AU" sz="1400" dirty="0" smtClean="0"/>
              <a:t>	</a:t>
            </a:r>
            <a:r>
              <a:rPr lang="en-AU" sz="1500" dirty="0" smtClean="0"/>
              <a:t>* Mandatory from July 1 2013.  Additional optional reading at </a:t>
            </a:r>
            <a:r>
              <a:rPr lang="en-AU" sz="1500" dirty="0" smtClean="0">
                <a:hlinkClick r:id="rId2"/>
              </a:rPr>
              <a:t>http://futureofadvice.treasury.gov.au/content/Content.aspx?doc=faq_adviser.htm</a:t>
            </a:r>
            <a:r>
              <a:rPr lang="en-AU" sz="1500" dirty="0" smtClean="0"/>
              <a:t>  </a:t>
            </a:r>
            <a:endParaRPr lang="en-AU" sz="1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3600" dirty="0" smtClean="0"/>
              <a:t>FOFA reforms - ban on conflicted remuneration</a:t>
            </a:r>
            <a:endParaRPr lang="en-AU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Exceptions</a:t>
            </a:r>
          </a:p>
          <a:p>
            <a:pPr lvl="1"/>
            <a:r>
              <a:rPr lang="en-AU" dirty="0" smtClean="0"/>
              <a:t>Monetary</a:t>
            </a:r>
          </a:p>
          <a:p>
            <a:pPr lvl="2"/>
            <a:r>
              <a:rPr lang="en-AU" dirty="0" smtClean="0"/>
              <a:t>Advice re some types of financial product</a:t>
            </a:r>
          </a:p>
          <a:p>
            <a:pPr lvl="2"/>
            <a:r>
              <a:rPr lang="en-AU" dirty="0" smtClean="0"/>
              <a:t>Execution only services </a:t>
            </a:r>
          </a:p>
          <a:p>
            <a:pPr lvl="1"/>
            <a:r>
              <a:rPr lang="en-AU" dirty="0" smtClean="0"/>
              <a:t>Soft-dollar</a:t>
            </a:r>
          </a:p>
          <a:p>
            <a:pPr lvl="2"/>
            <a:r>
              <a:rPr lang="en-AU" dirty="0" smtClean="0"/>
              <a:t>A benefit for a genuine education and training purpose</a:t>
            </a:r>
          </a:p>
          <a:p>
            <a:pPr marL="355600" lvl="2" indent="-173038"/>
            <a:r>
              <a:rPr lang="en-AU" dirty="0" smtClean="0"/>
              <a:t>Information technology support or software that relates to the provision of financial product advice</a:t>
            </a:r>
          </a:p>
          <a:p>
            <a:pPr lvl="2"/>
            <a:r>
              <a:rPr lang="en-AU" dirty="0" smtClean="0"/>
              <a:t>A benefit below $300 (per adviser) which isn’t given regularly </a:t>
            </a:r>
          </a:p>
          <a:p>
            <a:pPr lvl="2">
              <a:buNone/>
            </a:pPr>
            <a:endParaRPr lang="en-AU" dirty="0" smtClean="0"/>
          </a:p>
          <a:p>
            <a:pPr lvl="2">
              <a:buNone/>
            </a:pPr>
            <a:r>
              <a:rPr lang="en-AU" dirty="0" smtClean="0"/>
              <a:t> </a:t>
            </a:r>
            <a:endParaRPr lang="en-AU" sz="1400" b="1" dirty="0" smtClean="0"/>
          </a:p>
          <a:p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>Unlicensed financial services providers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eaLnBrk="1" hangingPunct="1"/>
            <a:r>
              <a:rPr lang="en-AU" sz="2400" dirty="0" smtClean="0"/>
              <a:t>A person who enters into an agreement with an unlicensed FSP can:</a:t>
            </a:r>
          </a:p>
          <a:p>
            <a:pPr marL="0" indent="0" eaLnBrk="1" hangingPunct="1"/>
            <a:endParaRPr lang="en-AU" sz="2400" dirty="0" smtClean="0"/>
          </a:p>
          <a:p>
            <a:pPr lvl="1" eaLnBrk="1" hangingPunct="1"/>
            <a:r>
              <a:rPr lang="en-AU" sz="2400" dirty="0" smtClean="0"/>
              <a:t>Rescind (end) agreement</a:t>
            </a:r>
          </a:p>
          <a:p>
            <a:pPr lvl="1" eaLnBrk="1" hangingPunct="1"/>
            <a:r>
              <a:rPr lang="en-AU" sz="2400" dirty="0" smtClean="0"/>
              <a:t>Get refund of any commission paid</a:t>
            </a:r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 eaLnBrk="1" hangingPunct="1"/>
            <a:endParaRPr lang="en-AU" dirty="0" smtClean="0"/>
          </a:p>
          <a:p>
            <a:pPr lvl="1" eaLnBrk="1" hangingPunct="1">
              <a:buNone/>
            </a:pPr>
            <a:endParaRPr lang="en-AU" sz="1000" dirty="0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979F9216-ED8F-40DC-853D-25B5E5A5E29F}" type="slidenum">
              <a:rPr lang="en-US" smtClean="0"/>
              <a:pPr/>
              <a:t>26</a:t>
            </a:fld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What are financial services? </a:t>
            </a:r>
            <a:endParaRPr lang="en-US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dirty="0" smtClean="0"/>
              <a:t>A person provides a “financial service” if they:</a:t>
            </a:r>
          </a:p>
          <a:p>
            <a:pPr eaLnBrk="1" hangingPunct="1"/>
            <a:endParaRPr lang="en-AU" dirty="0" smtClean="0"/>
          </a:p>
          <a:p>
            <a:pPr lvl="1" eaLnBrk="1" hangingPunct="1"/>
            <a:r>
              <a:rPr lang="en-AU" dirty="0" smtClean="0"/>
              <a:t>Provide “financial product advice”</a:t>
            </a:r>
          </a:p>
          <a:p>
            <a:pPr lvl="1" eaLnBrk="1" hangingPunct="1"/>
            <a:endParaRPr lang="en-AU" dirty="0" smtClean="0"/>
          </a:p>
          <a:p>
            <a:pPr lvl="1" eaLnBrk="1" hangingPunct="1"/>
            <a:r>
              <a:rPr lang="en-AU" dirty="0" smtClean="0"/>
              <a:t>Deal in a “financial product”</a:t>
            </a:r>
          </a:p>
          <a:p>
            <a:pPr lvl="1" eaLnBrk="1" hangingPunct="1"/>
            <a:endParaRPr lang="en-AU" dirty="0" smtClean="0"/>
          </a:p>
          <a:p>
            <a:pPr lvl="1" eaLnBrk="1" hangingPunct="1"/>
            <a:r>
              <a:rPr lang="en-AU" dirty="0" smtClean="0"/>
              <a:t>Operates a registered Managed Investment Scheme</a:t>
            </a:r>
            <a:endParaRPr lang="en-AU" sz="1600" dirty="0" smtClean="0"/>
          </a:p>
          <a:p>
            <a:pPr eaLnBrk="1" hangingPunct="1"/>
            <a:endParaRPr lang="en-US" sz="1600" dirty="0" smtClean="0"/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FontTx/>
              <a:buNone/>
            </a:pPr>
            <a:endParaRPr lang="en-US" sz="1600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66A65F23-A1B6-4656-B33F-E4796ABFF47B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Personal / general (financial product) advice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Personal advice:</a:t>
            </a:r>
          </a:p>
          <a:p>
            <a:endParaRPr lang="en-AU" dirty="0" smtClean="0"/>
          </a:p>
          <a:p>
            <a:pPr lvl="1"/>
            <a:r>
              <a:rPr lang="en-AU" dirty="0" smtClean="0"/>
              <a:t>Adviser has considered one or more of person’s objectives, financial situation and needs </a:t>
            </a:r>
            <a:r>
              <a:rPr lang="en-AU" u="sng" dirty="0" smtClean="0"/>
              <a:t>or</a:t>
            </a:r>
            <a:r>
              <a:rPr lang="en-AU" dirty="0" smtClean="0"/>
              <a:t> </a:t>
            </a:r>
          </a:p>
          <a:p>
            <a:pPr lvl="1"/>
            <a:r>
              <a:rPr lang="en-AU" dirty="0" smtClean="0"/>
              <a:t>A reasonable person might expect adviser to have done so.</a:t>
            </a:r>
          </a:p>
          <a:p>
            <a:pPr lvl="1">
              <a:buNone/>
            </a:pPr>
            <a:endParaRPr lang="en-AU" b="1" dirty="0" smtClean="0"/>
          </a:p>
          <a:p>
            <a:r>
              <a:rPr lang="en-AU" dirty="0" smtClean="0"/>
              <a:t>General advice: Any other advice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3AB3DE3B-D662-4DC3-BE17-F2F3B77BB87C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Wholesale &amp; retail clients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AU" sz="2200" dirty="0" smtClean="0"/>
              <a:t>A person is a </a:t>
            </a:r>
            <a:r>
              <a:rPr lang="en-AU" sz="2200" i="1" dirty="0" smtClean="0"/>
              <a:t>wholesale client</a:t>
            </a:r>
            <a:r>
              <a:rPr lang="en-AU" sz="2200" dirty="0" smtClean="0"/>
              <a:t> if:</a:t>
            </a:r>
          </a:p>
          <a:p>
            <a:pPr>
              <a:lnSpc>
                <a:spcPct val="90000"/>
              </a:lnSpc>
            </a:pPr>
            <a:endParaRPr lang="en-AU" sz="2200" dirty="0" smtClean="0"/>
          </a:p>
          <a:p>
            <a:pPr lvl="1">
              <a:lnSpc>
                <a:spcPct val="90000"/>
              </a:lnSpc>
            </a:pPr>
            <a:r>
              <a:rPr lang="en-AU" sz="2200" dirty="0" smtClean="0"/>
              <a:t>Price / value of financial product: $500,000+  </a:t>
            </a:r>
            <a:r>
              <a:rPr lang="en-AU" sz="2200" u="sng" dirty="0" smtClean="0"/>
              <a:t>or</a:t>
            </a:r>
          </a:p>
          <a:p>
            <a:pPr lvl="1">
              <a:lnSpc>
                <a:spcPct val="90000"/>
              </a:lnSpc>
            </a:pPr>
            <a:r>
              <a:rPr lang="en-AU" sz="2200" dirty="0" smtClean="0"/>
              <a:t>Financial product /service provided to </a:t>
            </a:r>
          </a:p>
          <a:p>
            <a:pPr lvl="2">
              <a:lnSpc>
                <a:spcPct val="90000"/>
              </a:lnSpc>
            </a:pPr>
            <a:r>
              <a:rPr lang="en-AU" sz="2200" dirty="0" smtClean="0"/>
              <a:t>Business that </a:t>
            </a:r>
            <a:r>
              <a:rPr lang="en-AU" sz="2200" u="sng" dirty="0" smtClean="0"/>
              <a:t>isn’t</a:t>
            </a:r>
            <a:r>
              <a:rPr lang="en-AU" sz="2200" dirty="0" smtClean="0"/>
              <a:t> a small business (</a:t>
            </a:r>
            <a:r>
              <a:rPr lang="en-AU" sz="2200" i="1" dirty="0" smtClean="0"/>
              <a:t>not examinable</a:t>
            </a:r>
            <a:r>
              <a:rPr lang="en-AU" sz="2200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en-AU" sz="2200" dirty="0" smtClean="0"/>
              <a:t>Professional investor</a:t>
            </a:r>
          </a:p>
          <a:p>
            <a:pPr lvl="2">
              <a:lnSpc>
                <a:spcPct val="90000"/>
              </a:lnSpc>
            </a:pPr>
            <a:r>
              <a:rPr lang="en-AU" sz="2200" dirty="0" smtClean="0"/>
              <a:t>Sophisticated investor</a:t>
            </a:r>
          </a:p>
          <a:p>
            <a:pPr lvl="2">
              <a:lnSpc>
                <a:spcPct val="90000"/>
              </a:lnSpc>
            </a:pPr>
            <a:r>
              <a:rPr lang="en-AU" sz="2200" dirty="0" smtClean="0"/>
              <a:t>Person with</a:t>
            </a:r>
          </a:p>
          <a:p>
            <a:pPr marL="538163" lvl="4" indent="-182563">
              <a:lnSpc>
                <a:spcPct val="90000"/>
              </a:lnSpc>
            </a:pPr>
            <a:r>
              <a:rPr lang="en-AU" sz="1900" dirty="0" smtClean="0"/>
              <a:t>Net assets: $2.5M+ </a:t>
            </a:r>
            <a:r>
              <a:rPr lang="en-AU" sz="1900" u="sng" dirty="0" smtClean="0"/>
              <a:t>and</a:t>
            </a:r>
            <a:r>
              <a:rPr lang="en-AU" sz="1900" dirty="0" smtClean="0"/>
              <a:t> </a:t>
            </a:r>
          </a:p>
          <a:p>
            <a:pPr marL="538163" lvl="4" indent="-182563">
              <a:lnSpc>
                <a:spcPct val="90000"/>
              </a:lnSpc>
            </a:pPr>
            <a:r>
              <a:rPr lang="en-AU" sz="1900" dirty="0" smtClean="0"/>
              <a:t>Annual income: $250,000+ for the last two financial years</a:t>
            </a:r>
          </a:p>
          <a:p>
            <a:pPr>
              <a:lnSpc>
                <a:spcPct val="90000"/>
              </a:lnSpc>
            </a:pPr>
            <a:endParaRPr lang="en-AU" sz="2200" dirty="0" smtClean="0"/>
          </a:p>
          <a:p>
            <a:pPr>
              <a:lnSpc>
                <a:spcPct val="90000"/>
              </a:lnSpc>
            </a:pPr>
            <a:endParaRPr lang="en-AU" sz="2200" dirty="0" smtClean="0"/>
          </a:p>
          <a:p>
            <a:pPr>
              <a:lnSpc>
                <a:spcPct val="90000"/>
              </a:lnSpc>
            </a:pPr>
            <a:endParaRPr lang="en-AU" dirty="0" smtClean="0"/>
          </a:p>
          <a:p>
            <a:pPr>
              <a:buNone/>
            </a:pPr>
            <a:r>
              <a:rPr lang="en-AU" sz="1600" dirty="0" smtClean="0"/>
              <a:t>	</a:t>
            </a:r>
            <a:endParaRPr lang="en-AU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198568" cy="1080119"/>
          </a:xfrm>
        </p:spPr>
        <p:txBody>
          <a:bodyPr>
            <a:normAutofit/>
          </a:bodyPr>
          <a:lstStyle/>
          <a:p>
            <a:r>
              <a:rPr lang="en-AU" sz="4400" dirty="0" smtClean="0"/>
              <a:t>Sophisticated investors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772400" cy="4248472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en-AU" dirty="0" smtClean="0"/>
              <a:t>Licensee satisfied on reasonable grounds that client has sufficient experience to assess:   </a:t>
            </a:r>
          </a:p>
          <a:p>
            <a:pPr lvl="1"/>
            <a:r>
              <a:rPr lang="en-AU" dirty="0" smtClean="0"/>
              <a:t>Merits &amp; value of financial product or service</a:t>
            </a:r>
          </a:p>
          <a:p>
            <a:pPr lvl="1"/>
            <a:r>
              <a:rPr lang="en-AU" dirty="0" smtClean="0"/>
              <a:t>Risks associated with holding product</a:t>
            </a:r>
          </a:p>
          <a:p>
            <a:pPr lvl="1"/>
            <a:r>
              <a:rPr lang="en-AU" dirty="0" smtClean="0"/>
              <a:t>His / her own information needs and   </a:t>
            </a:r>
          </a:p>
          <a:p>
            <a:pPr lvl="1"/>
            <a:r>
              <a:rPr lang="en-AU" dirty="0" smtClean="0"/>
              <a:t>Adequacy of information given by licensee &amp; product issuer   </a:t>
            </a:r>
          </a:p>
          <a:p>
            <a:endParaRPr lang="en-AU" dirty="0" smtClean="0"/>
          </a:p>
          <a:p>
            <a:pPr marL="0" indent="0"/>
            <a:r>
              <a:rPr lang="en-AU" dirty="0" smtClean="0"/>
              <a:t>Licensee must give client a written statement of its reasons and client must sign an acknowledgment that licensee hasn’t given client a PDS* or other document that it would give a retail client and doesn’t owe client any obligation that it would owe a retail client.</a:t>
            </a:r>
          </a:p>
          <a:p>
            <a:pPr marL="0" indent="0"/>
            <a:endParaRPr lang="en-AU" dirty="0" smtClean="0"/>
          </a:p>
          <a:p>
            <a:pPr>
              <a:buNone/>
            </a:pPr>
            <a:r>
              <a:rPr lang="en-AU" sz="1900" dirty="0" smtClean="0"/>
              <a:t>*Product Disclosure Statement</a:t>
            </a:r>
            <a:endParaRPr lang="en-AU" sz="19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sz="4000" dirty="0" smtClean="0"/>
              <a:t/>
            </a:r>
            <a:br>
              <a:rPr lang="en-AU" sz="4000" dirty="0" smtClean="0"/>
            </a:br>
            <a:r>
              <a:rPr lang="en-AU" sz="4000" dirty="0" smtClean="0"/>
              <a:t>Australian Financial Services Licence*  </a:t>
            </a:r>
            <a:br>
              <a:rPr lang="en-AU" sz="4000" dirty="0" smtClean="0"/>
            </a:br>
            <a:endParaRPr lang="en-US" sz="4000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eaLnBrk="1" hangingPunct="1"/>
            <a:r>
              <a:rPr lang="en-AU" dirty="0" smtClean="0"/>
              <a:t>Anyone carrying on a financial service business in Australia must hold </a:t>
            </a:r>
            <a:r>
              <a:rPr lang="en-AU" dirty="0" smtClean="0"/>
              <a:t>an AFSL</a:t>
            </a:r>
            <a:r>
              <a:rPr lang="en-AU" dirty="0" smtClean="0"/>
              <a:t>.</a:t>
            </a:r>
          </a:p>
          <a:p>
            <a:pPr eaLnBrk="1" hangingPunct="1"/>
            <a:r>
              <a:rPr lang="en-AU" dirty="0" smtClean="0"/>
              <a:t>Exemptions:</a:t>
            </a:r>
          </a:p>
          <a:p>
            <a:pPr lvl="1" eaLnBrk="1" hangingPunct="1"/>
            <a:r>
              <a:rPr lang="en-AU" dirty="0" smtClean="0"/>
              <a:t>Representatives of Licensee</a:t>
            </a:r>
          </a:p>
          <a:p>
            <a:pPr lvl="1" eaLnBrk="1" hangingPunct="1"/>
            <a:r>
              <a:rPr lang="en-AU" dirty="0" smtClean="0"/>
              <a:t>General media investment advice</a:t>
            </a:r>
          </a:p>
          <a:p>
            <a:pPr lvl="1" eaLnBrk="1" hangingPunct="1"/>
            <a:r>
              <a:rPr lang="en-AU" dirty="0" smtClean="0"/>
              <a:t>APRA regulated body</a:t>
            </a:r>
          </a:p>
          <a:p>
            <a:pPr marL="0" lvl="1" indent="0">
              <a:buNone/>
            </a:pPr>
            <a:endParaRPr lang="en-AU" dirty="0" smtClean="0"/>
          </a:p>
          <a:p>
            <a:pPr lvl="1">
              <a:buNone/>
            </a:pPr>
            <a:r>
              <a:rPr lang="en-US" sz="1700" dirty="0" smtClean="0"/>
              <a:t>	</a:t>
            </a:r>
            <a:endParaRPr lang="en-AU" sz="1600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4C1BD915-2084-4038-9335-346E49BE47FB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342584" cy="1080119"/>
          </a:xfrm>
        </p:spPr>
        <p:txBody>
          <a:bodyPr/>
          <a:lstStyle/>
          <a:p>
            <a:r>
              <a:rPr lang="en-AU" dirty="0" smtClean="0"/>
              <a:t>The Accountants Exemption*</a:t>
            </a:r>
            <a:endParaRPr lang="en-AU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Exemption ends 1 July 2016</a:t>
            </a:r>
          </a:p>
          <a:p>
            <a:pPr marL="0" indent="0"/>
            <a:endParaRPr lang="en-AU" dirty="0" smtClean="0"/>
          </a:p>
          <a:p>
            <a:pPr marL="0" indent="0"/>
            <a:r>
              <a:rPr lang="en-AU" dirty="0" smtClean="0"/>
              <a:t>Accountants can apply for a 'limited' AFSL to provide financial advice on SMSFs and ‘class of product’ advice in relation to:</a:t>
            </a:r>
          </a:p>
          <a:p>
            <a:pPr lvl="1"/>
            <a:r>
              <a:rPr lang="en-AU" dirty="0" smtClean="0"/>
              <a:t>superannuation products; </a:t>
            </a:r>
          </a:p>
          <a:p>
            <a:pPr lvl="1"/>
            <a:r>
              <a:rPr lang="en-AU" dirty="0" smtClean="0"/>
              <a:t>securities; </a:t>
            </a:r>
          </a:p>
          <a:p>
            <a:pPr lvl="1"/>
            <a:r>
              <a:rPr lang="en-AU" dirty="0" smtClean="0"/>
              <a:t>simple managed investment schemes;</a:t>
            </a:r>
          </a:p>
          <a:p>
            <a:pPr lvl="1"/>
            <a:r>
              <a:rPr lang="en-AU" dirty="0" smtClean="0"/>
              <a:t>general and life insurance; and </a:t>
            </a:r>
          </a:p>
          <a:p>
            <a:pPr lvl="1"/>
            <a:r>
              <a:rPr lang="en-AU" dirty="0" smtClean="0"/>
              <a:t>basic deposit products.</a:t>
            </a:r>
          </a:p>
          <a:p>
            <a:pPr>
              <a:buNone/>
            </a:pP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 </a:t>
            </a:r>
            <a:br>
              <a:rPr lang="en-AU" dirty="0" smtClean="0"/>
            </a:br>
            <a:endParaRPr lang="en-AU" sz="15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</p:spPr>
        <p:txBody>
          <a:bodyPr/>
          <a:lstStyle/>
          <a:p>
            <a:pPr>
              <a:defRPr/>
            </a:pPr>
            <a:fld id="{B8893FAB-BDEB-4204-82BB-9863E9D2A13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AU" i="1" dirty="0" smtClean="0"/>
              <a:t/>
            </a:r>
            <a:br>
              <a:rPr lang="en-AU" i="1" dirty="0" smtClean="0"/>
            </a:br>
            <a:r>
              <a:rPr lang="en-AU" dirty="0" smtClean="0"/>
              <a:t>Representatives (‘Reps’) </a:t>
            </a:r>
            <a:br>
              <a:rPr lang="en-AU" dirty="0" smtClean="0"/>
            </a:br>
            <a:endParaRPr lang="en-US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/>
            <a:r>
              <a:rPr lang="en-AU" dirty="0" smtClean="0"/>
              <a:t>Anyone who provides a financial service on behalf of another person</a:t>
            </a:r>
          </a:p>
          <a:p>
            <a:pPr marL="0" indent="0"/>
            <a:endParaRPr lang="en-AU" dirty="0" smtClean="0"/>
          </a:p>
          <a:p>
            <a:r>
              <a:rPr lang="en-AU" dirty="0" smtClean="0"/>
              <a:t>Reps may be:</a:t>
            </a:r>
          </a:p>
          <a:p>
            <a:pPr lvl="1"/>
            <a:r>
              <a:rPr lang="en-AU" dirty="0" smtClean="0"/>
              <a:t>Employees or directors of a Licensee</a:t>
            </a:r>
          </a:p>
          <a:p>
            <a:pPr lvl="1"/>
            <a:endParaRPr lang="en-AU" dirty="0" smtClean="0"/>
          </a:p>
          <a:p>
            <a:pPr lvl="1"/>
            <a:r>
              <a:rPr lang="en-AU" dirty="0" smtClean="0"/>
              <a:t>Authorised Representatives (‘Authorised Reps’)</a:t>
            </a:r>
          </a:p>
          <a:p>
            <a:pPr marL="355600" lvl="2" indent="-173038"/>
            <a:r>
              <a:rPr lang="en-AU" dirty="0" smtClean="0"/>
              <a:t>Appointed by Licensee (by written notice) to provide financial services on its behalf, these notices may also be revoked by the Licensee</a:t>
            </a:r>
            <a:endParaRPr lang="en-AU" sz="1200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noFill/>
        </p:spPr>
        <p:txBody>
          <a:bodyPr/>
          <a:lstStyle/>
          <a:p>
            <a:fld id="{747710D2-CE38-4FB9-AB56-AF72A95AED99}" type="slidenum">
              <a:rPr lang="en-US" smtClean="0"/>
              <a:pPr/>
              <a:t>9</a:t>
            </a:fld>
            <a:endParaRPr lang="en-US" dirty="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7300</TotalTime>
  <Words>1136</Words>
  <Application>Microsoft Office PowerPoint</Application>
  <PresentationFormat>On-screen Show (4:3)</PresentationFormat>
  <Paragraphs>272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Learning objectives </vt:lpstr>
      <vt:lpstr>What are financial services? </vt:lpstr>
      <vt:lpstr>Personal / general (financial product) advice</vt:lpstr>
      <vt:lpstr>Wholesale &amp; retail clients</vt:lpstr>
      <vt:lpstr>Sophisticated investors</vt:lpstr>
      <vt:lpstr> Australian Financial Services Licence*   </vt:lpstr>
      <vt:lpstr>The Accountants Exemption*</vt:lpstr>
      <vt:lpstr> Representatives (‘Reps’)  </vt:lpstr>
      <vt:lpstr> Representatives </vt:lpstr>
      <vt:lpstr> Australian Financial Services Licence   </vt:lpstr>
      <vt:lpstr> Australian Financial Services Licence obligations ( CA s912A) </vt:lpstr>
      <vt:lpstr>Australian Financial Services Licence obligations (s912A)</vt:lpstr>
      <vt:lpstr>Australian Financial Services Licence obligations (ss 912B-E)</vt:lpstr>
      <vt:lpstr>ASIC comment </vt:lpstr>
      <vt:lpstr>Cancellation or suspension of AFSL</vt:lpstr>
      <vt:lpstr>Banning orders</vt:lpstr>
      <vt:lpstr>Banning orders</vt:lpstr>
      <vt:lpstr>ASIC comment*</vt:lpstr>
      <vt:lpstr>Other action ASIC may take</vt:lpstr>
      <vt:lpstr>Future of Financial Advice (‘FOFA’) reforms</vt:lpstr>
      <vt:lpstr>FOFA reforms</vt:lpstr>
      <vt:lpstr>Restrictions on use of terminology</vt:lpstr>
      <vt:lpstr>FOFA reforms - ban on conflicted remuneration</vt:lpstr>
      <vt:lpstr>FOFA reforms - ban on conflicted remuneration</vt:lpstr>
      <vt:lpstr>Unlicensed financial services providers</vt:lpstr>
    </vt:vector>
  </TitlesOfParts>
  <Company>Murdoch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7</dc:title>
  <dc:creator>Brown</dc:creator>
  <cp:lastModifiedBy>jstewart@grcessentials.com.au</cp:lastModifiedBy>
  <cp:revision>561</cp:revision>
  <dcterms:created xsi:type="dcterms:W3CDTF">2007-04-24T08:24:50Z</dcterms:created>
  <dcterms:modified xsi:type="dcterms:W3CDTF">2014-12-01T12:24:42Z</dcterms:modified>
</cp:coreProperties>
</file>